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0" type="dt"/>
          </p:nvPr>
        </p:nvSpPr>
        <p:spPr>
          <a:xfrm>
            <a:off x="719138" y="4629150"/>
            <a:ext cx="7700962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xEKUT_WortBildMarke_W_RGB" id="60" name="Shape 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9138" y="269081"/>
            <a:ext cx="2105025" cy="5453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Shape 61"/>
          <p:cNvCxnSpPr/>
          <p:nvPr/>
        </p:nvCxnSpPr>
        <p:spPr>
          <a:xfrm>
            <a:off x="719138" y="944166"/>
            <a:ext cx="7705725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idx="1" type="subTitle"/>
          </p:nvPr>
        </p:nvSpPr>
        <p:spPr>
          <a:xfrm>
            <a:off x="719138" y="3895725"/>
            <a:ext cx="7700962" cy="30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type="ctrTitle"/>
          </p:nvPr>
        </p:nvSpPr>
        <p:spPr>
          <a:xfrm>
            <a:off x="719138" y="3504010"/>
            <a:ext cx="7700962" cy="32027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A51E3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T_WBMW_7science" id="64" name="Shape 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8088" y="230981"/>
            <a:ext cx="2809875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3831650" y="660076"/>
            <a:ext cx="1608133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Cognitive Modeling</a:t>
            </a:r>
            <a:endParaRPr b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719138" y="1329929"/>
            <a:ext cx="7705725" cy="3264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635707" y="4800600"/>
            <a:ext cx="5321339" cy="24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719138" y="969169"/>
            <a:ext cx="77009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635707" y="4800600"/>
            <a:ext cx="5321339" cy="24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719138" y="969169"/>
            <a:ext cx="77009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19138" y="1329929"/>
            <a:ext cx="3776662" cy="3264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648200" y="1329929"/>
            <a:ext cx="3776663" cy="3264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635707" y="4800600"/>
            <a:ext cx="5321339" cy="24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635707" y="4800600"/>
            <a:ext cx="5321339" cy="24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719138" y="969169"/>
            <a:ext cx="77009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635707" y="4800600"/>
            <a:ext cx="5321339" cy="24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1" type="ftr"/>
          </p:nvPr>
        </p:nvSpPr>
        <p:spPr>
          <a:xfrm>
            <a:off x="635707" y="4800600"/>
            <a:ext cx="5321339" cy="24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635707" y="4800600"/>
            <a:ext cx="5321339" cy="24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1" type="ftr"/>
          </p:nvPr>
        </p:nvSpPr>
        <p:spPr>
          <a:xfrm>
            <a:off x="635707" y="4800600"/>
            <a:ext cx="5321339" cy="24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719138" y="969169"/>
            <a:ext cx="77009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 rot="5400000">
            <a:off x="2939654" y="-890587"/>
            <a:ext cx="3264694" cy="7705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635707" y="4800600"/>
            <a:ext cx="5321339" cy="24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 rot="5400000">
            <a:off x="5649318" y="1819076"/>
            <a:ext cx="3625453" cy="19256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 rot="5400000">
            <a:off x="1720255" y="-31948"/>
            <a:ext cx="3625453" cy="56276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635707" y="4800600"/>
            <a:ext cx="5321339" cy="24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719138" y="607219"/>
            <a:ext cx="7705725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Shape 52"/>
          <p:cNvSpPr txBox="1"/>
          <p:nvPr>
            <p:ph type="title"/>
          </p:nvPr>
        </p:nvSpPr>
        <p:spPr>
          <a:xfrm>
            <a:off x="719138" y="969169"/>
            <a:ext cx="7700962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" name="Shape 53"/>
          <p:cNvCxnSpPr/>
          <p:nvPr/>
        </p:nvCxnSpPr>
        <p:spPr>
          <a:xfrm>
            <a:off x="719138" y="4736306"/>
            <a:ext cx="7705725" cy="0"/>
          </a:xfrm>
          <a:prstGeom prst="straightConnector1">
            <a:avLst/>
          </a:prstGeom>
          <a:noFill/>
          <a:ln cap="flat" cmpd="sng" w="9525">
            <a:solidFill>
              <a:schemeClr val="folHlink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xEKUT_WortBildMarke_W_RGB" id="54" name="Shape 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9138" y="134541"/>
            <a:ext cx="1322784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idx="1" type="body"/>
          </p:nvPr>
        </p:nvSpPr>
        <p:spPr>
          <a:xfrm>
            <a:off x="719138" y="1329929"/>
            <a:ext cx="7705725" cy="3264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635707" y="4800600"/>
            <a:ext cx="5321339" cy="24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5.jpg"/><Relationship Id="rId5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8.jpg"/><Relationship Id="rId6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Relationship Id="rId5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subTitle"/>
          </p:nvPr>
        </p:nvSpPr>
        <p:spPr>
          <a:xfrm>
            <a:off x="721500" y="3193875"/>
            <a:ext cx="77010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"/>
              <a:t>Anja Musch, </a:t>
            </a:r>
            <a:r>
              <a:rPr lang="de"/>
              <a:t>Melanie Hluchnik, Mathias Jenter, Sebastian Penhouet, Denis Heid</a:t>
            </a:r>
            <a:endParaRPr/>
          </a:p>
        </p:txBody>
      </p:sp>
      <p:sp>
        <p:nvSpPr>
          <p:cNvPr id="124" name="Shape 124"/>
          <p:cNvSpPr txBox="1"/>
          <p:nvPr>
            <p:ph type="ctrTitle"/>
          </p:nvPr>
        </p:nvSpPr>
        <p:spPr>
          <a:xfrm>
            <a:off x="721513" y="2730510"/>
            <a:ext cx="7701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Tactile Augmentation</a:t>
            </a:r>
            <a:endParaRPr/>
          </a:p>
        </p:txBody>
      </p:sp>
      <p:sp>
        <p:nvSpPr>
          <p:cNvPr id="125" name="Shape 125"/>
          <p:cNvSpPr txBox="1"/>
          <p:nvPr>
            <p:ph idx="4294967295" type="sldNum"/>
          </p:nvPr>
        </p:nvSpPr>
        <p:spPr>
          <a:xfrm>
            <a:off x="7010400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721525" y="4135150"/>
            <a:ext cx="7701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800"/>
              <a:t>Practical Course Avatars in Virtual Realities</a:t>
            </a:r>
            <a:br>
              <a:rPr lang="de" sz="1800"/>
            </a:br>
            <a:r>
              <a:rPr lang="de" sz="1800"/>
              <a:t>February 28,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719149" y="1329925"/>
            <a:ext cx="34554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idea: find the object that you can see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There are two hidden objects </a:t>
            </a:r>
            <a:endParaRPr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Explore the outlines &amp; choose one</a:t>
            </a:r>
            <a:endParaRPr/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719138" y="969169"/>
            <a:ext cx="7701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Game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550" y="1428900"/>
            <a:ext cx="4889225" cy="29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719150" y="1329925"/>
            <a:ext cx="46491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with 2 colliders: A smaller one inside a larger one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The larger one minus the smaller is representing the outline of an object</a:t>
            </a:r>
            <a:endParaRPr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the smaller one the interior</a:t>
            </a:r>
            <a:endParaRPr/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719138" y="969169"/>
            <a:ext cx="7701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Edge contact detection</a:t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250" y="682050"/>
            <a:ext cx="3621725" cy="40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719138" y="1329929"/>
            <a:ext cx="7705800" cy="326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Submit the answer with a raycast from the crosshair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One fixation point on each side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Change color while fixated, after one second shows if the answer was correct </a:t>
            </a:r>
            <a:endParaRPr/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719138" y="969169"/>
            <a:ext cx="7701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Raycast</a:t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26" y="2862825"/>
            <a:ext cx="2531850" cy="17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972" y="2561225"/>
            <a:ext cx="4472150" cy="20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1169475" y="1329925"/>
            <a:ext cx="7250700" cy="3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Soldering took too much time</a:t>
            </a:r>
            <a:br>
              <a:rPr lang="de"/>
            </a:br>
            <a:r>
              <a:rPr b="1" lang="de"/>
              <a:t>→</a:t>
            </a:r>
            <a:r>
              <a:rPr lang="de"/>
              <a:t> etching / printing circuit board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/>
              <a:t>Waterfall like project progress</a:t>
            </a:r>
            <a:br>
              <a:rPr lang="de"/>
            </a:br>
            <a:r>
              <a:rPr b="1" lang="de"/>
              <a:t>→</a:t>
            </a:r>
            <a:r>
              <a:rPr lang="de"/>
              <a:t> split teams early, parallel work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/>
              <a:t>Managed to finish only one glove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/>
              <a:t>LEAP controller: mostly laptop incompatible, obscure issues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/>
              <a:t>Nice compact package compared to the previous version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"/>
              <a:t>Neat game mechanic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975" lvl="0" marL="18097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719138" y="966013"/>
            <a:ext cx="77009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1329925"/>
            <a:ext cx="312300" cy="3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2071412"/>
            <a:ext cx="312300" cy="3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2802425"/>
            <a:ext cx="312300" cy="3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00" y="2806662"/>
            <a:ext cx="312300" cy="31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3219425"/>
            <a:ext cx="312300" cy="3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50" y="3659462"/>
            <a:ext cx="312300" cy="31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50" y="4091037"/>
            <a:ext cx="312300" cy="31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719138" y="969169"/>
            <a:ext cx="7701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Live Demo / Hands-on</a:t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975" y="1565425"/>
            <a:ext cx="3163675" cy="31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5" y="1929425"/>
            <a:ext cx="4995849" cy="28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 rot="-815593">
            <a:off x="6543895" y="3388796"/>
            <a:ext cx="1693847" cy="580283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1680000" dist="28575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Hands-on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719138" y="1329929"/>
            <a:ext cx="7705725" cy="3264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0975" lvl="0" marL="18097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"/>
              <a:t>Virtual objects are not physically present</a:t>
            </a:r>
            <a:br>
              <a:rPr lang="de"/>
            </a:br>
            <a:r>
              <a:rPr b="1" lang="de"/>
              <a:t>→ </a:t>
            </a:r>
            <a:r>
              <a:rPr lang="de"/>
              <a:t>No haptic</a:t>
            </a:r>
            <a:endParaRPr/>
          </a:p>
          <a:p>
            <a:pPr indent="-180975" lvl="0" marL="180975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"/>
              <a:t>Tactile feedback on touch</a:t>
            </a:r>
            <a:br>
              <a:rPr lang="de"/>
            </a:br>
            <a:r>
              <a:rPr b="1" lang="de"/>
              <a:t>→ </a:t>
            </a:r>
            <a:r>
              <a:rPr lang="de"/>
              <a:t>Vibration motors on fingertips simulate haptic</a:t>
            </a:r>
            <a:endParaRPr/>
          </a:p>
          <a:p>
            <a:pPr indent="-180975" lvl="0" marL="180975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de"/>
              <a:t>Test haptic object perception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719138" y="966013"/>
            <a:ext cx="77009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Introduc</a:t>
            </a:r>
            <a:r>
              <a:rPr lang="de"/>
              <a:t>tion</a:t>
            </a:r>
            <a:endParaRPr/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6346223" y="4800600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0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719146" y="969175"/>
            <a:ext cx="49071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</a:t>
            </a:r>
            <a:r>
              <a:rPr lang="de"/>
              <a:t>rotective circuit</a:t>
            </a:r>
            <a:r>
              <a:rPr lang="de"/>
              <a:t> on PCB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719149" y="1329925"/>
            <a:ext cx="33969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Perfboard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Size of Arduino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Stacked on top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Stacked components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00" y="1807175"/>
            <a:ext cx="1064175" cy="28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4434600" y="1833325"/>
            <a:ext cx="106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Resistor</a:t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4434600" y="2504450"/>
            <a:ext cx="106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Transistor</a:t>
            </a:r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4434600" y="3214875"/>
            <a:ext cx="860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Diode</a:t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4433650" y="3996000"/>
            <a:ext cx="1300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Condensator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725" y="676613"/>
            <a:ext cx="1908150" cy="401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927700" y="1468800"/>
            <a:ext cx="7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GND -</a:t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5927700" y="1998750"/>
            <a:ext cx="7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PWM</a:t>
            </a:r>
            <a:r>
              <a:rPr lang="de"/>
              <a:t> -</a:t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5927700" y="2528700"/>
            <a:ext cx="7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PWM -</a:t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5927700" y="2802600"/>
            <a:ext cx="7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PWM -</a:t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5927700" y="3573975"/>
            <a:ext cx="7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PWM -</a:t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5927700" y="3847875"/>
            <a:ext cx="7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PWM -</a:t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5927700" y="4136400"/>
            <a:ext cx="7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PWM -</a:t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8512875" y="932325"/>
            <a:ext cx="75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</a:t>
            </a:r>
            <a:r>
              <a:rPr lang="de"/>
              <a:t>GND</a:t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8512875" y="1468800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- 5V</a:t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25" y="2743612"/>
            <a:ext cx="3043399" cy="19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645" y="2319775"/>
            <a:ext cx="3755804" cy="234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719150" y="1329925"/>
            <a:ext cx="56901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Solder &amp; cable jumpers</a:t>
            </a:r>
            <a:endParaRPr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Pluggable (Arduino &amp; external Interface)</a:t>
            </a:r>
            <a:endParaRPr/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719138" y="969169"/>
            <a:ext cx="7701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PCB soldering</a:t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850" y="769925"/>
            <a:ext cx="2580775" cy="389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75" y="2319776"/>
            <a:ext cx="3268723" cy="23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719150" y="1329925"/>
            <a:ext cx="5788200" cy="22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FreeCAD instead of Blender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Lid with magnets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Round edges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Cut outs for USB and Motor-Interface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Printed by </a:t>
            </a:r>
            <a:r>
              <a:rPr lang="de"/>
              <a:t>Fabian Schrodt</a:t>
            </a:r>
            <a:endParaRPr>
              <a:solidFill>
                <a:srgbClr val="000000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Printer incident</a:t>
            </a:r>
            <a:endParaRPr/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719138" y="969169"/>
            <a:ext cx="7701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3D-case design &amp; print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175" y="632825"/>
            <a:ext cx="2551750" cy="24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575" y="2982700"/>
            <a:ext cx="3390351" cy="17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00" y="3443724"/>
            <a:ext cx="2712083" cy="12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9875" y="3443725"/>
            <a:ext cx="2793960" cy="12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719150" y="1329925"/>
            <a:ext cx="5625600" cy="13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DC Power Connector Cable per motor</a:t>
            </a:r>
            <a:endParaRPr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Pluggable</a:t>
            </a:r>
            <a:endParaRPr/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719138" y="969169"/>
            <a:ext cx="7701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Vibrator motor interface</a:t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425" y="2039300"/>
            <a:ext cx="3931949" cy="265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763" y="2444350"/>
            <a:ext cx="3750627" cy="225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25" y="2087575"/>
            <a:ext cx="2046049" cy="261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1644050" y="1329925"/>
            <a:ext cx="34113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Tube for the cable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Elastic tape to fix on the finger </a:t>
            </a:r>
            <a:endParaRPr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Multiple finger stalls in different sizes</a:t>
            </a:r>
            <a:endParaRPr/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719138" y="969169"/>
            <a:ext cx="7701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Finger stalls</a:t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1" y="1227463"/>
            <a:ext cx="924900" cy="34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150" y="1806625"/>
            <a:ext cx="3449500" cy="28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1473449" y="1329925"/>
            <a:ext cx="69516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Fix the Arduino with Velcro straps</a:t>
            </a:r>
            <a:endParaRPr/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719138" y="969169"/>
            <a:ext cx="7701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</a:t>
            </a:r>
            <a:r>
              <a:rPr lang="de"/>
              <a:t>ristband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875" y="2375700"/>
            <a:ext cx="4962247" cy="225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50" y="1294077"/>
            <a:ext cx="754300" cy="333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719138" y="1253729"/>
            <a:ext cx="7705800" cy="326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Unity interface sends the data over a serial port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Each finger has its own value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Data send from Unity are percent values (0%-100%)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Arduino reads the stream and calculates values between 0 and 255 (1 Byte)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de"/>
              <a:t>Calculated values send to the specified port (PWM)</a:t>
            </a:r>
            <a:endParaRPr/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719138" y="969169"/>
            <a:ext cx="7701000" cy="2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Arduino - Unity interface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2-07-24_PaperPraes_WhatMakesParisLookLikeParis">
  <a:themeElements>
    <a:clrScheme name="UT_pptmaster_gen_en 1">
      <a:dk1>
        <a:srgbClr val="333333"/>
      </a:dk1>
      <a:lt1>
        <a:srgbClr val="FFFFFF"/>
      </a:lt1>
      <a:dk2>
        <a:srgbClr val="A51E37"/>
      </a:dk2>
      <a:lt2>
        <a:srgbClr val="2D2015"/>
      </a:lt2>
      <a:accent1>
        <a:srgbClr val="ADB3B7"/>
      </a:accent1>
      <a:accent2>
        <a:srgbClr val="B4A069"/>
      </a:accent2>
      <a:accent3>
        <a:srgbClr val="FFFFFF"/>
      </a:accent3>
      <a:accent4>
        <a:srgbClr val="2A2A2A"/>
      </a:accent4>
      <a:accent5>
        <a:srgbClr val="D3D6D8"/>
      </a:accent5>
      <a:accent6>
        <a:srgbClr val="A3915E"/>
      </a:accent6>
      <a:hlink>
        <a:srgbClr val="32414B"/>
      </a:hlink>
      <a:folHlink>
        <a:srgbClr val="A51E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